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22"/>
  </p:notesMasterIdLst>
  <p:sldIdLst>
    <p:sldId id="258" r:id="rId2"/>
    <p:sldId id="257" r:id="rId3"/>
    <p:sldId id="287" r:id="rId4"/>
    <p:sldId id="288" r:id="rId5"/>
    <p:sldId id="292" r:id="rId6"/>
    <p:sldId id="289" r:id="rId7"/>
    <p:sldId id="290" r:id="rId8"/>
    <p:sldId id="291" r:id="rId9"/>
    <p:sldId id="283" r:id="rId10"/>
    <p:sldId id="264" r:id="rId11"/>
    <p:sldId id="271" r:id="rId12"/>
    <p:sldId id="294" r:id="rId13"/>
    <p:sldId id="272" r:id="rId14"/>
    <p:sldId id="297" r:id="rId15"/>
    <p:sldId id="296" r:id="rId16"/>
    <p:sldId id="298" r:id="rId17"/>
    <p:sldId id="276" r:id="rId18"/>
    <p:sldId id="277" r:id="rId19"/>
    <p:sldId id="295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82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B06D3-1165-47B1-BA3B-52C614843D2A}" type="datetimeFigureOut">
              <a:rPr lang="en-US" smtClean="0"/>
              <a:t>8/8/2014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D0AF0-0992-4359-8FBA-2D10258D6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2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Fish</a:t>
            </a:r>
            <a:r>
              <a:rPr lang="en-US" baseline="0" dirty="0" smtClean="0"/>
              <a:t> have had a long history of management in part because fisheries are a textbook example of “tragedy of the commons”. Everyone is incentivized individually to cause a collective collapse.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way that fisheries have been managed is utilitarian, it’s to maximize the long term sustainable yield.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AC770-AD0C-5944-B025-267053D0B0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92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7ECD1-4359-3D4B-A329-E4DE3A76FE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26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July, 1992</a:t>
            </a:r>
            <a:r>
              <a:rPr lang="en-US" baseline="0" dirty="0" smtClean="0"/>
              <a:t> </a:t>
            </a:r>
            <a:r>
              <a:rPr lang="en-US" dirty="0" smtClean="0"/>
              <a:t>fisheries minister John </a:t>
            </a:r>
            <a:r>
              <a:rPr lang="en-US" dirty="0" err="1" smtClean="0"/>
              <a:t>Crosbieunder</a:t>
            </a:r>
            <a:r>
              <a:rPr lang="en-US" dirty="0" smtClean="0"/>
              <a:t> police protection</a:t>
            </a:r>
          </a:p>
          <a:p>
            <a:r>
              <a:rPr lang="en-US" dirty="0" smtClean="0"/>
              <a:t>Announced a two-year moratorium on cod fishing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7ECD1-4359-3D4B-A329-E4DE3A76FE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09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1E16E-FCFA-594E-A1B4-C82A4657E2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44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3F6FE39-37E5-437B-A756-A9BD3D25AF9A}" type="slidenum">
              <a:rPr lang="en-US" altLang="en-US" sz="1200"/>
              <a:pPr eaLnBrk="1" hangingPunct="1"/>
              <a:t>15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17279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57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75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4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8/8/2014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51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26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33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369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74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8/8/2014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579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8/8/2014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44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8/8/2014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00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8/8/2014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84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1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mailto:Nina.K.Lany.GR@Datmouth.edu" TargetMode="External"/><Relationship Id="rId3" Type="http://schemas.openxmlformats.org/officeDocument/2006/relationships/hyperlink" Target="mailto:Knapp-iknapp@hawaii.edu" TargetMode="External"/><Relationship Id="rId7" Type="http://schemas.openxmlformats.org/officeDocument/2006/relationships/hyperlink" Target="mailto:bencarr@bu.edu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adelson@stanford.edu" TargetMode="External"/><Relationship Id="rId5" Type="http://schemas.openxmlformats.org/officeDocument/2006/relationships/hyperlink" Target="mailto:efuller@princeton.edu" TargetMode="External"/><Relationship Id="rId4" Type="http://schemas.openxmlformats.org/officeDocument/2006/relationships/hyperlink" Target="mailto:edgarjgonzalez@ymail.com" TargetMode="External"/><Relationship Id="rId9" Type="http://schemas.openxmlformats.org/officeDocument/2006/relationships/hyperlink" Target="mailto:michelou@Hawaii.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85" y="0"/>
            <a:ext cx="90836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4909" y="975802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b="1" dirty="0" smtClean="0"/>
              <a:t>Regional Collapse</a:t>
            </a:r>
            <a:endParaRPr lang="en-US" sz="8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9001" y="3454939"/>
            <a:ext cx="6375816" cy="165576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What factors predispose fish populations to collapse?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754909" y="4686531"/>
            <a:ext cx="50615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Emma Fuller – Princeton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Edgar J Gonzalez – UNAM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Ingrid Knapp- University of Hawaii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Annie </a:t>
            </a:r>
            <a:r>
              <a:rPr lang="en-US" dirty="0" err="1" smtClean="0">
                <a:solidFill>
                  <a:schemeClr val="bg1"/>
                </a:solidFill>
              </a:rPr>
              <a:t>Adelson</a:t>
            </a:r>
            <a:r>
              <a:rPr lang="en-US" dirty="0" smtClean="0">
                <a:solidFill>
                  <a:schemeClr val="bg1"/>
                </a:solidFill>
              </a:rPr>
              <a:t> – Stanford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Benjamin </a:t>
            </a:r>
            <a:r>
              <a:rPr lang="en-US" dirty="0" err="1" smtClean="0">
                <a:solidFill>
                  <a:schemeClr val="bg1"/>
                </a:solidFill>
              </a:rPr>
              <a:t>Carr</a:t>
            </a:r>
            <a:r>
              <a:rPr lang="en-US" dirty="0" smtClean="0">
                <a:solidFill>
                  <a:schemeClr val="bg1"/>
                </a:solidFill>
              </a:rPr>
              <a:t> – Boston University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Vanessa </a:t>
            </a:r>
            <a:r>
              <a:rPr lang="en-US" dirty="0" err="1" smtClean="0">
                <a:solidFill>
                  <a:schemeClr val="bg1"/>
                </a:solidFill>
              </a:rPr>
              <a:t>Michelou</a:t>
            </a:r>
            <a:r>
              <a:rPr lang="en-US" dirty="0" smtClean="0">
                <a:solidFill>
                  <a:schemeClr val="bg1"/>
                </a:solidFill>
              </a:rPr>
              <a:t>  -  University of Hawaii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Nina </a:t>
            </a:r>
            <a:r>
              <a:rPr lang="en-US" dirty="0" err="1" smtClean="0">
                <a:solidFill>
                  <a:schemeClr val="bg1"/>
                </a:solidFill>
              </a:rPr>
              <a:t>Lany</a:t>
            </a:r>
            <a:r>
              <a:rPr lang="en-US" dirty="0" smtClean="0">
                <a:solidFill>
                  <a:schemeClr val="bg1"/>
                </a:solidFill>
              </a:rPr>
              <a:t> – Dartmouth College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1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026" y="-27768"/>
            <a:ext cx="9186899" cy="688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ster_stock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2" y="555836"/>
            <a:ext cx="11926572" cy="583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6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Box 3"/>
          <p:cNvSpPr txBox="1">
            <a:spLocks noChangeArrowheads="1"/>
          </p:cNvSpPr>
          <p:nvPr/>
        </p:nvSpPr>
        <p:spPr bwMode="auto">
          <a:xfrm>
            <a:off x="1901826" y="411163"/>
            <a:ext cx="8169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/>
              <a:t>Hierarchical Bayesian (Cormack-Jolly-Seber) Survival Model</a:t>
            </a:r>
          </a:p>
        </p:txBody>
      </p:sp>
      <p:sp>
        <p:nvSpPr>
          <p:cNvPr id="13314" name="TextBox 4"/>
          <p:cNvSpPr txBox="1">
            <a:spLocks noChangeArrowheads="1"/>
          </p:cNvSpPr>
          <p:nvPr/>
        </p:nvSpPr>
        <p:spPr bwMode="auto">
          <a:xfrm>
            <a:off x="2508250" y="2065339"/>
            <a:ext cx="7277100" cy="449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2600"/>
          </a:p>
          <a:p>
            <a:pPr lvl="1" eaLnBrk="1" hangingPunct="1"/>
            <a:r>
              <a:rPr lang="en-US" altLang="en-US" sz="2600" i="1"/>
              <a:t>y</a:t>
            </a:r>
            <a:r>
              <a:rPr lang="en-US" altLang="en-US" sz="2600" i="1" baseline="-25000"/>
              <a:t>i,t</a:t>
            </a:r>
            <a:r>
              <a:rPr lang="en-US" altLang="en-US" sz="2600" i="1"/>
              <a:t> = </a:t>
            </a:r>
            <a:r>
              <a:rPr lang="en-US" altLang="en-US" sz="2600"/>
              <a:t>‘survival’ (yes/no) of stock </a:t>
            </a:r>
            <a:r>
              <a:rPr lang="en-US" altLang="en-US" sz="2600" i="1"/>
              <a:t>i</a:t>
            </a:r>
            <a:r>
              <a:rPr lang="en-US" altLang="en-US" sz="2600"/>
              <a:t> at year </a:t>
            </a:r>
            <a:r>
              <a:rPr lang="en-US" altLang="en-US" sz="2600" i="1"/>
              <a:t>t</a:t>
            </a:r>
          </a:p>
          <a:p>
            <a:pPr lvl="1" eaLnBrk="1" hangingPunct="1"/>
            <a:r>
              <a:rPr lang="en-US" altLang="en-US" sz="2600" i="1"/>
              <a:t>ϕ</a:t>
            </a:r>
            <a:r>
              <a:rPr lang="en-US" altLang="en-US" sz="2600" i="1" baseline="-25000"/>
              <a:t>i,t</a:t>
            </a:r>
            <a:r>
              <a:rPr lang="en-US" altLang="en-US" sz="2600"/>
              <a:t> = probability that stock </a:t>
            </a:r>
            <a:r>
              <a:rPr lang="en-US" altLang="en-US" sz="2600" i="1"/>
              <a:t>i</a:t>
            </a:r>
            <a:r>
              <a:rPr lang="en-US" altLang="en-US" sz="2600"/>
              <a:t> survives year </a:t>
            </a:r>
            <a:r>
              <a:rPr lang="en-US" altLang="en-US" sz="2600" i="1"/>
              <a:t>t</a:t>
            </a:r>
          </a:p>
          <a:p>
            <a:pPr lvl="1" eaLnBrk="1" hangingPunct="1"/>
            <a:endParaRPr lang="en-US" altLang="en-US" sz="2600"/>
          </a:p>
          <a:p>
            <a:pPr lvl="1" eaLnBrk="1" hangingPunct="1"/>
            <a:r>
              <a:rPr lang="en-US" altLang="en-US" sz="2600" i="1"/>
              <a:t>x</a:t>
            </a:r>
            <a:r>
              <a:rPr lang="en-US" altLang="en-US" sz="2600" baseline="-25000"/>
              <a:t>1</a:t>
            </a:r>
            <a:r>
              <a:rPr lang="en-US" altLang="en-US" sz="2600"/>
              <a:t> = Human development Index (United Nations)</a:t>
            </a:r>
          </a:p>
          <a:p>
            <a:pPr lvl="1" eaLnBrk="1" hangingPunct="1"/>
            <a:r>
              <a:rPr lang="en-US" altLang="en-US" sz="2600" i="1"/>
              <a:t>x</a:t>
            </a:r>
            <a:r>
              <a:rPr lang="en-US" altLang="en-US" sz="2600" baseline="-25000"/>
              <a:t>2</a:t>
            </a:r>
            <a:r>
              <a:rPr lang="en-US" altLang="en-US" sz="2600"/>
              <a:t> = Fish species richness (Fishbase)</a:t>
            </a:r>
          </a:p>
          <a:p>
            <a:pPr lvl="1" eaLnBrk="1" hangingPunct="1"/>
            <a:r>
              <a:rPr lang="en-US" altLang="en-US" sz="2600" i="1"/>
              <a:t>x</a:t>
            </a:r>
            <a:r>
              <a:rPr lang="en-US" altLang="en-US" sz="2600" baseline="-25000"/>
              <a:t>3</a:t>
            </a:r>
            <a:r>
              <a:rPr lang="en-US" altLang="en-US" sz="2600"/>
              <a:t> = Δ sea surface temp </a:t>
            </a:r>
          </a:p>
          <a:p>
            <a:pPr lvl="1" eaLnBrk="1" hangingPunct="1"/>
            <a:r>
              <a:rPr lang="en-US" altLang="en-US" sz="2600" i="1"/>
              <a:t>x</a:t>
            </a:r>
            <a:r>
              <a:rPr lang="en-US" altLang="en-US" sz="2600" baseline="-25000"/>
              <a:t>4</a:t>
            </a:r>
            <a:r>
              <a:rPr lang="en-US" altLang="en-US" sz="2600"/>
              <a:t> = plastic debris counts </a:t>
            </a:r>
          </a:p>
          <a:p>
            <a:pPr lvl="1" eaLnBrk="1" hangingPunct="1"/>
            <a:r>
              <a:rPr lang="en-US" altLang="en-US" sz="2600" i="1"/>
              <a:t>x</a:t>
            </a:r>
            <a:r>
              <a:rPr lang="en-US" altLang="en-US" sz="2600" baseline="-25000"/>
              <a:t>5</a:t>
            </a:r>
            <a:r>
              <a:rPr lang="en-US" altLang="en-US" sz="2600"/>
              <a:t> = chlorophyll </a:t>
            </a:r>
            <a:r>
              <a:rPr lang="en-US" altLang="en-US" sz="2600" i="1"/>
              <a:t>a</a:t>
            </a:r>
            <a:r>
              <a:rPr lang="en-US" altLang="en-US" sz="2600"/>
              <a:t> </a:t>
            </a:r>
          </a:p>
          <a:p>
            <a:pPr lvl="1" eaLnBrk="1" hangingPunct="1"/>
            <a:r>
              <a:rPr lang="en-US" altLang="en-US" sz="2600" i="1"/>
              <a:t>x</a:t>
            </a:r>
            <a:r>
              <a:rPr lang="en-US" altLang="en-US" sz="2600" baseline="-25000"/>
              <a:t>6,</a:t>
            </a:r>
            <a:r>
              <a:rPr lang="en-US" altLang="en-US" sz="2600" i="1" baseline="-25000"/>
              <a:t>i</a:t>
            </a:r>
            <a:r>
              <a:rPr lang="en-US" altLang="en-US" sz="2600"/>
              <a:t> = harvesting pressure (stock level)</a:t>
            </a:r>
          </a:p>
          <a:p>
            <a:pPr lvl="1" eaLnBrk="1" hangingPunct="1"/>
            <a:r>
              <a:rPr lang="en-US" altLang="en-US" sz="2600" i="1"/>
              <a:t>t = </a:t>
            </a:r>
            <a:r>
              <a:rPr lang="en-US" altLang="en-US" sz="2600"/>
              <a:t>year</a:t>
            </a:r>
            <a:endParaRPr lang="en-US" altLang="en-US" sz="2600" i="1"/>
          </a:p>
        </p:txBody>
      </p:sp>
      <p:pic>
        <p:nvPicPr>
          <p:cNvPr id="13315" name="Picture 2" descr="logit_e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563" y="1849439"/>
            <a:ext cx="822960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1" descr="bernoulli_eq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998539"/>
            <a:ext cx="8356600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725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l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1" y="572655"/>
            <a:ext cx="11890561" cy="58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6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2688" y="6265333"/>
            <a:ext cx="19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Moran’s I: p = 0.85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 descr="fig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3" r="5000" b="8497"/>
          <a:stretch/>
        </p:blipFill>
        <p:spPr>
          <a:xfrm>
            <a:off x="1797315" y="980575"/>
            <a:ext cx="8686800" cy="49993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64224" y="160751"/>
            <a:ext cx="4036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Species are different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4817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Box 4"/>
          <p:cNvSpPr txBox="1">
            <a:spLocks noChangeArrowheads="1"/>
          </p:cNvSpPr>
          <p:nvPr/>
        </p:nvSpPr>
        <p:spPr bwMode="auto">
          <a:xfrm>
            <a:off x="1654176" y="95250"/>
            <a:ext cx="3584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Posterior distribution of parameters</a:t>
            </a:r>
          </a:p>
        </p:txBody>
      </p:sp>
      <p:sp>
        <p:nvSpPr>
          <p:cNvPr id="14338" name="TextBox 5"/>
          <p:cNvSpPr txBox="1">
            <a:spLocks noChangeArrowheads="1"/>
          </p:cNvSpPr>
          <p:nvPr/>
        </p:nvSpPr>
        <p:spPr bwMode="auto">
          <a:xfrm>
            <a:off x="8358189" y="1373189"/>
            <a:ext cx="676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 b="1">
                <a:solidFill>
                  <a:srgbClr val="FF0000"/>
                </a:solidFill>
              </a:rPr>
              <a:t>year</a:t>
            </a:r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8180388" y="3122614"/>
            <a:ext cx="93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 b="1"/>
              <a:t>year</a:t>
            </a:r>
            <a:r>
              <a:rPr lang="en-US" altLang="en-US" sz="1400" b="1" baseline="30000"/>
              <a:t>2</a:t>
            </a:r>
          </a:p>
        </p:txBody>
      </p:sp>
      <p:sp>
        <p:nvSpPr>
          <p:cNvPr id="14340" name="TextBox 9"/>
          <p:cNvSpPr txBox="1">
            <a:spLocks noChangeArrowheads="1"/>
          </p:cNvSpPr>
          <p:nvPr/>
        </p:nvSpPr>
        <p:spPr bwMode="auto">
          <a:xfrm>
            <a:off x="4002089" y="4694239"/>
            <a:ext cx="1279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 b="1"/>
              <a:t>plastic counts</a:t>
            </a:r>
            <a:endParaRPr lang="en-US" altLang="en-US" sz="1400" b="1" baseline="30000"/>
          </a:p>
        </p:txBody>
      </p:sp>
      <p:sp>
        <p:nvSpPr>
          <p:cNvPr id="14341" name="TextBox 10"/>
          <p:cNvSpPr txBox="1">
            <a:spLocks noChangeArrowheads="1"/>
          </p:cNvSpPr>
          <p:nvPr/>
        </p:nvSpPr>
        <p:spPr bwMode="auto">
          <a:xfrm>
            <a:off x="5940426" y="4697414"/>
            <a:ext cx="1501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 b="1">
                <a:solidFill>
                  <a:srgbClr val="FF0000"/>
                </a:solidFill>
              </a:rPr>
              <a:t>chlorophyll </a:t>
            </a:r>
            <a:r>
              <a:rPr lang="en-US" altLang="en-US" sz="1400" b="1" i="1">
                <a:solidFill>
                  <a:srgbClr val="FF0000"/>
                </a:solidFill>
              </a:rPr>
              <a:t>a</a:t>
            </a:r>
            <a:endParaRPr lang="en-US" altLang="en-US" sz="1400" b="1" i="1" baseline="30000">
              <a:solidFill>
                <a:srgbClr val="FF0000"/>
              </a:solidFill>
            </a:endParaRPr>
          </a:p>
        </p:txBody>
      </p:sp>
      <p:sp>
        <p:nvSpPr>
          <p:cNvPr id="14342" name="TextBox 11"/>
          <p:cNvSpPr txBox="1">
            <a:spLocks noChangeArrowheads="1"/>
          </p:cNvSpPr>
          <p:nvPr/>
        </p:nvSpPr>
        <p:spPr bwMode="auto">
          <a:xfrm>
            <a:off x="3698876" y="3135314"/>
            <a:ext cx="17129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 b="1"/>
              <a:t>fish species richnes</a:t>
            </a:r>
            <a:endParaRPr lang="en-US" altLang="en-US" sz="1400" b="1" baseline="30000"/>
          </a:p>
        </p:txBody>
      </p:sp>
      <p:sp>
        <p:nvSpPr>
          <p:cNvPr id="14343" name="TextBox 12"/>
          <p:cNvSpPr txBox="1">
            <a:spLocks noChangeArrowheads="1"/>
          </p:cNvSpPr>
          <p:nvPr/>
        </p:nvSpPr>
        <p:spPr bwMode="auto">
          <a:xfrm>
            <a:off x="3324226" y="1120775"/>
            <a:ext cx="12795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b="1"/>
              <a:t>intercept</a:t>
            </a:r>
            <a:endParaRPr lang="en-US" altLang="en-US" sz="1600" b="1" baseline="30000"/>
          </a:p>
        </p:txBody>
      </p:sp>
      <p:sp>
        <p:nvSpPr>
          <p:cNvPr id="14344" name="TextBox 13"/>
          <p:cNvSpPr txBox="1">
            <a:spLocks noChangeArrowheads="1"/>
          </p:cNvSpPr>
          <p:nvPr/>
        </p:nvSpPr>
        <p:spPr bwMode="auto">
          <a:xfrm>
            <a:off x="5727700" y="2927351"/>
            <a:ext cx="1714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 b="1"/>
              <a:t>Δ sea surface temperature</a:t>
            </a:r>
            <a:endParaRPr lang="en-US" altLang="en-US" sz="1400" b="1" i="1" baseline="30000"/>
          </a:p>
        </p:txBody>
      </p:sp>
      <p:sp>
        <p:nvSpPr>
          <p:cNvPr id="14345" name="TextBox 14"/>
          <p:cNvSpPr txBox="1">
            <a:spLocks noChangeArrowheads="1"/>
          </p:cNvSpPr>
          <p:nvPr/>
        </p:nvSpPr>
        <p:spPr bwMode="auto">
          <a:xfrm>
            <a:off x="5770563" y="1231901"/>
            <a:ext cx="1682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 b="1"/>
              <a:t>human development index</a:t>
            </a:r>
            <a:endParaRPr lang="en-US" altLang="en-US" sz="1400" b="1" i="1" baseline="30000"/>
          </a:p>
        </p:txBody>
      </p:sp>
      <p:pic>
        <p:nvPicPr>
          <p:cNvPr id="14346" name="Picture 2" descr="model4.1_distribut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9" t="2876" r="48216" b="81100"/>
          <a:stretch>
            <a:fillRect/>
          </a:stretch>
        </p:blipFill>
        <p:spPr bwMode="auto">
          <a:xfrm>
            <a:off x="7508876" y="3381376"/>
            <a:ext cx="2124075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7" name="Picture 15" descr="model4.1_distribut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9" t="49910" r="15457" b="35159"/>
          <a:stretch>
            <a:fillRect/>
          </a:stretch>
        </p:blipFill>
        <p:spPr bwMode="auto">
          <a:xfrm>
            <a:off x="3482976" y="5002214"/>
            <a:ext cx="4176713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8" name="Picture 16" descr="model4.1_distribut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3" t="80852" r="15457" b="3499"/>
          <a:stretch>
            <a:fillRect/>
          </a:stretch>
        </p:blipFill>
        <p:spPr bwMode="auto">
          <a:xfrm>
            <a:off x="5456239" y="1755776"/>
            <a:ext cx="2124075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9" name="Picture 17" descr="model4.1_distribut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9" t="64839" r="15457" b="19577"/>
          <a:stretch>
            <a:fillRect/>
          </a:stretch>
        </p:blipFill>
        <p:spPr bwMode="auto">
          <a:xfrm>
            <a:off x="3403601" y="3409950"/>
            <a:ext cx="4176713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0" name="Picture 19" descr="model4.1_distribut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7" t="33783" r="48294" b="50679"/>
          <a:stretch>
            <a:fillRect/>
          </a:stretch>
        </p:blipFill>
        <p:spPr bwMode="auto">
          <a:xfrm>
            <a:off x="7535863" y="4962526"/>
            <a:ext cx="2119312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1" name="TextBox 9"/>
          <p:cNvSpPr txBox="1">
            <a:spLocks noChangeArrowheads="1"/>
          </p:cNvSpPr>
          <p:nvPr/>
        </p:nvSpPr>
        <p:spPr bwMode="auto">
          <a:xfrm>
            <a:off x="7934325" y="4699001"/>
            <a:ext cx="1574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 b="1">
                <a:solidFill>
                  <a:srgbClr val="FF0000"/>
                </a:solidFill>
              </a:rPr>
              <a:t>harvest intensity</a:t>
            </a:r>
            <a:endParaRPr lang="en-US" altLang="en-US" sz="1400" b="1" baseline="30000">
              <a:solidFill>
                <a:srgbClr val="FF0000"/>
              </a:solidFill>
            </a:endParaRPr>
          </a:p>
        </p:txBody>
      </p:sp>
      <p:pic>
        <p:nvPicPr>
          <p:cNvPr id="14352" name="Picture 21" descr="model4.1_distribut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9" t="18394" r="15457" b="65811"/>
          <a:stretch>
            <a:fillRect/>
          </a:stretch>
        </p:blipFill>
        <p:spPr bwMode="auto">
          <a:xfrm>
            <a:off x="7519989" y="1693864"/>
            <a:ext cx="2135187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>
            <a:cxnSpLocks noChangeShapeType="1"/>
          </p:cNvCxnSpPr>
          <p:nvPr/>
        </p:nvCxnSpPr>
        <p:spPr bwMode="auto">
          <a:xfrm flipV="1">
            <a:off x="6723063" y="1966913"/>
            <a:ext cx="0" cy="48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 flipV="1">
            <a:off x="4725988" y="3778251"/>
            <a:ext cx="0" cy="3651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traight Connector 21"/>
          <p:cNvCxnSpPr>
            <a:cxnSpLocks noChangeShapeType="1"/>
          </p:cNvCxnSpPr>
          <p:nvPr/>
        </p:nvCxnSpPr>
        <p:spPr bwMode="auto">
          <a:xfrm flipV="1">
            <a:off x="6562725" y="3660775"/>
            <a:ext cx="0" cy="48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22"/>
          <p:cNvCxnSpPr>
            <a:cxnSpLocks noChangeShapeType="1"/>
          </p:cNvCxnSpPr>
          <p:nvPr/>
        </p:nvCxnSpPr>
        <p:spPr bwMode="auto">
          <a:xfrm flipV="1">
            <a:off x="8548688" y="3770314"/>
            <a:ext cx="0" cy="36353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Straight Connector 24"/>
          <p:cNvCxnSpPr>
            <a:cxnSpLocks noChangeShapeType="1"/>
          </p:cNvCxnSpPr>
          <p:nvPr/>
        </p:nvCxnSpPr>
        <p:spPr bwMode="auto">
          <a:xfrm flipV="1">
            <a:off x="4429125" y="5376863"/>
            <a:ext cx="0" cy="32226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6875463" y="5470525"/>
            <a:ext cx="0" cy="228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359" name="Picture 16" descr="model4.1_distribut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9" t="80852" r="48563" b="3499"/>
          <a:stretch>
            <a:fillRect/>
          </a:stretch>
        </p:blipFill>
        <p:spPr bwMode="auto">
          <a:xfrm>
            <a:off x="2452688" y="1503363"/>
            <a:ext cx="2819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60" name="TextBox 7"/>
          <p:cNvSpPr txBox="1">
            <a:spLocks noChangeArrowheads="1"/>
          </p:cNvSpPr>
          <p:nvPr/>
        </p:nvSpPr>
        <p:spPr bwMode="auto">
          <a:xfrm>
            <a:off x="3100388" y="2703514"/>
            <a:ext cx="18145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/>
              <a:t>parameter value</a:t>
            </a:r>
          </a:p>
        </p:txBody>
      </p:sp>
      <p:sp>
        <p:nvSpPr>
          <p:cNvPr id="14361" name="TextBox 8"/>
          <p:cNvSpPr txBox="1">
            <a:spLocks noChangeArrowheads="1"/>
          </p:cNvSpPr>
          <p:nvPr/>
        </p:nvSpPr>
        <p:spPr bwMode="auto">
          <a:xfrm rot="-5400000">
            <a:off x="1710532" y="1926432"/>
            <a:ext cx="1150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16351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05270" y="225348"/>
            <a:ext cx="59657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/>
              <a:t>Annual survival probability = </a:t>
            </a:r>
            <a:r>
              <a:rPr lang="en-US" sz="3200" dirty="0" err="1"/>
              <a:t>φ</a:t>
            </a:r>
            <a:endParaRPr lang="en-US" sz="3200" dirty="0"/>
          </a:p>
          <a:p>
            <a:pPr algn="r"/>
            <a:r>
              <a:rPr lang="en-US" sz="3200" dirty="0"/>
              <a:t>Probability of surviving t years = </a:t>
            </a:r>
            <a:r>
              <a:rPr lang="en-US" sz="3200" dirty="0" err="1"/>
              <a:t>φ</a:t>
            </a:r>
            <a:r>
              <a:rPr lang="en-US" sz="3200" baseline="30000" dirty="0" err="1"/>
              <a:t>t</a:t>
            </a:r>
            <a:endParaRPr lang="en-US" sz="3200" dirty="0"/>
          </a:p>
        </p:txBody>
      </p:sp>
      <p:pic>
        <p:nvPicPr>
          <p:cNvPr id="2" name="Picture 1" descr="harvest_intens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635000"/>
            <a:ext cx="8763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1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loro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62" y="584200"/>
            <a:ext cx="9144000" cy="568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9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430" y="523815"/>
            <a:ext cx="9144000" cy="56877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16380" y="5811419"/>
            <a:ext cx="2188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Year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84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Take home messages: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bottom up effects can also be important</a:t>
            </a:r>
          </a:p>
          <a:p>
            <a:r>
              <a:rPr lang="en-US" dirty="0" smtClean="0"/>
              <a:t>The per-unit-time survival probability has decreased 1945-2009</a:t>
            </a:r>
          </a:p>
          <a:p>
            <a:r>
              <a:rPr lang="en-US" dirty="0"/>
              <a:t>f</a:t>
            </a:r>
            <a:r>
              <a:rPr lang="en-US" dirty="0" smtClean="0"/>
              <a:t>uture plans to include a proxy for extreme events, perform model selection</a:t>
            </a:r>
            <a:r>
              <a:rPr lang="en-US" smtClean="0"/>
              <a:t>/averaging</a:t>
            </a:r>
            <a:endParaRPr lang="en-US" dirty="0"/>
          </a:p>
          <a:p>
            <a:r>
              <a:rPr lang="en-US" dirty="0" smtClean="0"/>
              <a:t>Repeat this analysis to estimate the probability of recovery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748" y="4592085"/>
            <a:ext cx="3003680" cy="200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900" y="4578353"/>
            <a:ext cx="2705515" cy="2029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4614604"/>
            <a:ext cx="2694486" cy="202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0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Fish are important for food and jobs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5"/>
          <a:stretch/>
        </p:blipFill>
        <p:spPr>
          <a:xfrm>
            <a:off x="3596029" y="4839717"/>
            <a:ext cx="5328802" cy="2037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003" y="4410553"/>
            <a:ext cx="3289256" cy="24669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8015"/>
            <a:ext cx="3133038" cy="21017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0239"/>
            <a:ext cx="2585184" cy="21220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831" y="4658264"/>
            <a:ext cx="3255135" cy="21972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5" y="4684149"/>
            <a:ext cx="3244044" cy="21626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5" y="0"/>
            <a:ext cx="4226269" cy="31697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767" y="-2901"/>
            <a:ext cx="3442233" cy="24698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149" y="4737"/>
            <a:ext cx="2662207" cy="14934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937" y="2328546"/>
            <a:ext cx="3752828" cy="2500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996" y="1350075"/>
            <a:ext cx="2753757" cy="1824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55" y="2949401"/>
            <a:ext cx="3390844" cy="20345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17" y="3136784"/>
            <a:ext cx="3302152" cy="19812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3" y="1504727"/>
            <a:ext cx="2750948" cy="205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5" name="Picture 4" descr="photo (1)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0" r="8996"/>
          <a:stretch/>
        </p:blipFill>
        <p:spPr>
          <a:xfrm rot="10800000">
            <a:off x="5276088" y="819510"/>
            <a:ext cx="5757691" cy="53269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108" y="2715490"/>
            <a:ext cx="64377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Ingrid Knapp - </a:t>
            </a:r>
            <a:r>
              <a:rPr lang="en-US" dirty="0" smtClean="0">
                <a:hlinkClick r:id="rId3"/>
              </a:rPr>
              <a:t>iknapp@hawaii.edu</a:t>
            </a:r>
            <a:endParaRPr lang="en-US" dirty="0" smtClean="0"/>
          </a:p>
          <a:p>
            <a:r>
              <a:rPr lang="en-US" dirty="0" smtClean="0"/>
              <a:t>Edgar J Gonzalez – </a:t>
            </a:r>
            <a:r>
              <a:rPr lang="en-US" dirty="0" smtClean="0">
                <a:hlinkClick r:id="rId4"/>
              </a:rPr>
              <a:t>edgarjgonzalez@ymail.com</a:t>
            </a:r>
            <a:endParaRPr lang="en-US" dirty="0" smtClean="0"/>
          </a:p>
          <a:p>
            <a:r>
              <a:rPr lang="en-US" dirty="0" smtClean="0"/>
              <a:t>Emma Fuller – </a:t>
            </a:r>
            <a:r>
              <a:rPr lang="en-US" dirty="0" smtClean="0">
                <a:hlinkClick r:id="rId5"/>
              </a:rPr>
              <a:t>efuller@princeton.edu</a:t>
            </a:r>
            <a:endParaRPr lang="en-US" dirty="0" smtClean="0"/>
          </a:p>
          <a:p>
            <a:r>
              <a:rPr lang="en-US" dirty="0" smtClean="0"/>
              <a:t>Annie </a:t>
            </a:r>
            <a:r>
              <a:rPr lang="en-US" dirty="0" err="1" smtClean="0"/>
              <a:t>Adelson</a:t>
            </a:r>
            <a:r>
              <a:rPr lang="en-US" dirty="0" smtClean="0"/>
              <a:t> – </a:t>
            </a:r>
            <a:r>
              <a:rPr lang="en-US" dirty="0" smtClean="0">
                <a:hlinkClick r:id="rId6"/>
              </a:rPr>
              <a:t>aadelson@stanford.edu</a:t>
            </a:r>
            <a:endParaRPr lang="en-US" dirty="0" smtClean="0"/>
          </a:p>
          <a:p>
            <a:r>
              <a:rPr lang="en-US" dirty="0" smtClean="0"/>
              <a:t>Benjamin </a:t>
            </a:r>
            <a:r>
              <a:rPr lang="en-US" dirty="0" err="1" smtClean="0"/>
              <a:t>Carr</a:t>
            </a:r>
            <a:r>
              <a:rPr lang="en-US" dirty="0" smtClean="0"/>
              <a:t> – </a:t>
            </a:r>
            <a:r>
              <a:rPr lang="en-US" dirty="0" smtClean="0">
                <a:hlinkClick r:id="rId7"/>
              </a:rPr>
              <a:t>bencarr@bu.edu</a:t>
            </a:r>
            <a:endParaRPr lang="en-US" dirty="0"/>
          </a:p>
          <a:p>
            <a:r>
              <a:rPr lang="en-US" dirty="0" smtClean="0"/>
              <a:t>Nina Lany-</a:t>
            </a:r>
            <a:r>
              <a:rPr lang="en-US" dirty="0" smtClean="0">
                <a:hlinkClick r:id="rId8"/>
              </a:rPr>
              <a:t>Nina.K.Lany.GR@Datmouth.edu</a:t>
            </a:r>
            <a:r>
              <a:rPr lang="en-US" dirty="0" smtClean="0"/>
              <a:t> </a:t>
            </a:r>
          </a:p>
          <a:p>
            <a:r>
              <a:rPr lang="en-US" dirty="0" smtClean="0"/>
              <a:t>Vanessa </a:t>
            </a:r>
            <a:r>
              <a:rPr lang="en-US" dirty="0" err="1" smtClean="0"/>
              <a:t>Michelou</a:t>
            </a:r>
            <a:r>
              <a:rPr lang="en-US" dirty="0" smtClean="0"/>
              <a:t> – </a:t>
            </a:r>
            <a:r>
              <a:rPr lang="en-US" dirty="0" smtClean="0">
                <a:hlinkClick r:id="rId9"/>
              </a:rPr>
              <a:t>michelou@Hawaii.edu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32000" y="498989"/>
            <a:ext cx="8208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The History of Fishery Surveys</a:t>
            </a:r>
          </a:p>
        </p:txBody>
      </p:sp>
      <p:pic>
        <p:nvPicPr>
          <p:cNvPr id="5" name="Picture 4" descr="StocksRelati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57075"/>
            <a:ext cx="9652000" cy="551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2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71" y="160572"/>
            <a:ext cx="9156545" cy="686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3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35068"/>
            <a:ext cx="8229600" cy="1143000"/>
          </a:xfrm>
        </p:spPr>
        <p:txBody>
          <a:bodyPr/>
          <a:lstStyle/>
          <a:p>
            <a:r>
              <a:rPr lang="en-US" dirty="0" smtClean="0"/>
              <a:t>Fisheries Collapse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67534"/>
            <a:ext cx="8229600" cy="10376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Maximum Sustainable Yield is defined as one-half of the carrying capacity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47803" y="6139695"/>
            <a:ext cx="8503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Costello, C. et al. 2012. Status and Solutions for the World’s </a:t>
            </a:r>
            <a:r>
              <a:rPr lang="en-US" sz="1000" dirty="0" err="1"/>
              <a:t>Unassessed</a:t>
            </a:r>
            <a:r>
              <a:rPr lang="en-US" sz="1000" dirty="0"/>
              <a:t> Fisheries. Science 338:517–520.</a:t>
            </a:r>
          </a:p>
          <a:p>
            <a:r>
              <a:rPr lang="en-US" sz="1000" dirty="0"/>
              <a:t>Myers, R. A., J. A. Hutchings, and N. J. Barrowman. 1997. Why do fish stocks collapse? The example of cod in Atlantic Canada. Ecological applications 7:91–106.</a:t>
            </a:r>
          </a:p>
          <a:p>
            <a:r>
              <a:rPr lang="en-US" sz="1000" dirty="0"/>
              <a:t>Worm, B., et al. 2009. Rebuilding Global Fisheries. Science 325:578 –585.</a:t>
            </a:r>
          </a:p>
          <a:p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51" y="2135376"/>
            <a:ext cx="4361243" cy="34246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7803" y="2877677"/>
            <a:ext cx="45046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definition of Collapse has been widely agreed </a:t>
            </a:r>
            <a:r>
              <a:rPr lang="en-US" sz="2800" dirty="0"/>
              <a:t>on as: 	</a:t>
            </a:r>
            <a:r>
              <a:rPr lang="en-US" sz="2800" b="1" dirty="0"/>
              <a:t>20% of the Maximum 	Sustainable Yield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977828" y="4363509"/>
            <a:ext cx="163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Collapse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1335" y="3492668"/>
            <a:ext cx="74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CD444"/>
                </a:solidFill>
              </a:rPr>
              <a:t>MSY</a:t>
            </a:r>
            <a:endParaRPr lang="en-US" dirty="0">
              <a:solidFill>
                <a:srgbClr val="ECD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857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CAT-ATBTUNAWATL-1969-2007-WOR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87" y="111640"/>
            <a:ext cx="6104449" cy="348825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380986" y="3599897"/>
            <a:ext cx="6104450" cy="3369744"/>
            <a:chOff x="1568186" y="3483572"/>
            <a:chExt cx="6104450" cy="3369744"/>
          </a:xfrm>
        </p:grpSpPr>
        <p:pic>
          <p:nvPicPr>
            <p:cNvPr id="2" name="Picture 1" descr="SPC-SKJCWPAC-1972-2006-JENSE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8186" y="3483572"/>
              <a:ext cx="6104450" cy="3369744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832516" y="4085974"/>
              <a:ext cx="534228" cy="4400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7635838" y="807154"/>
            <a:ext cx="534228" cy="4748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085559" y="2316101"/>
            <a:ext cx="163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Collapse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87273" y="1939147"/>
            <a:ext cx="115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MSY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74045" y="5512367"/>
            <a:ext cx="115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MSY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7470" y="5760219"/>
            <a:ext cx="163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Collapse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 descr="Katsuwonus_pelami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38" y="3365832"/>
            <a:ext cx="2003010" cy="1198677"/>
          </a:xfrm>
          <a:prstGeom prst="rect">
            <a:avLst/>
          </a:prstGeom>
        </p:spPr>
      </p:pic>
      <p:pic>
        <p:nvPicPr>
          <p:cNvPr id="5" name="Picture 4" descr="Thunnus_thynnu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027" y="111639"/>
            <a:ext cx="1906451" cy="85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28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AFO-SC-COD3NO-1953-2007-BAU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4864"/>
            <a:ext cx="9144000" cy="52251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4039" y="184666"/>
            <a:ext cx="87507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Iconic Atlantic cod fishery Collapse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050960" y="1214566"/>
            <a:ext cx="6096000" cy="3797693"/>
            <a:chOff x="1526960" y="1188105"/>
            <a:chExt cx="6096000" cy="3797693"/>
          </a:xfrm>
        </p:grpSpPr>
        <p:sp>
          <p:nvSpPr>
            <p:cNvPr id="4" name="Rectangle 3"/>
            <p:cNvSpPr/>
            <p:nvPr/>
          </p:nvSpPr>
          <p:spPr>
            <a:xfrm>
              <a:off x="4035778" y="1265544"/>
              <a:ext cx="1567163" cy="29189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526960" y="1188105"/>
              <a:ext cx="6096000" cy="3797693"/>
              <a:chOff x="1526960" y="1725987"/>
              <a:chExt cx="6096000" cy="3797693"/>
            </a:xfrm>
          </p:grpSpPr>
          <p:pic>
            <p:nvPicPr>
              <p:cNvPr id="3" name="Picture 2" descr="CBC.ca_cod_closure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6960" y="2094680"/>
                <a:ext cx="6096000" cy="34290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526960" y="172598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40,000 fishery workers lost their jobs overnight</a:t>
                </a:r>
                <a:endParaRPr lang="en-US" dirty="0"/>
              </a:p>
            </p:txBody>
          </p:sp>
        </p:grpSp>
      </p:grpSp>
      <p:pic>
        <p:nvPicPr>
          <p:cNvPr id="6" name="Picture 5" descr="Gadus_morhu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7" y="1124864"/>
            <a:ext cx="1511707" cy="91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28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FSC-WPOLLGA-1964-2008-MELNYCHU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422" y="3375264"/>
            <a:ext cx="6094791" cy="3482737"/>
          </a:xfrm>
          <a:prstGeom prst="rect">
            <a:avLst/>
          </a:prstGeom>
        </p:spPr>
      </p:pic>
      <p:pic>
        <p:nvPicPr>
          <p:cNvPr id="5" name="Picture 4" descr="AFWG-HADNEAR-1947-2006-MINT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422" y="0"/>
            <a:ext cx="6094791" cy="3482738"/>
          </a:xfrm>
          <a:prstGeom prst="rect">
            <a:avLst/>
          </a:prstGeom>
        </p:spPr>
      </p:pic>
      <p:pic>
        <p:nvPicPr>
          <p:cNvPr id="2" name="Picture 1" descr="Haddock_Melanogrammus_aeglefinu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506" y="25820"/>
            <a:ext cx="1269707" cy="767968"/>
          </a:xfrm>
          <a:prstGeom prst="rect">
            <a:avLst/>
          </a:prstGeom>
        </p:spPr>
      </p:pic>
      <p:pic>
        <p:nvPicPr>
          <p:cNvPr id="3" name="Picture 2" descr="Walleye_Polloc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605" y="3482739"/>
            <a:ext cx="1503608" cy="5779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24695" y="4060688"/>
            <a:ext cx="707773" cy="43744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04071" y="681336"/>
            <a:ext cx="628396" cy="39027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201706" y="313546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1106" y="879714"/>
            <a:ext cx="8890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46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449" y="214385"/>
            <a:ext cx="8892882" cy="664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7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Words>441</Words>
  <Application>Microsoft Office PowerPoint</Application>
  <PresentationFormat>Widescreen</PresentationFormat>
  <Paragraphs>78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MS PGothic</vt:lpstr>
      <vt:lpstr>Arial</vt:lpstr>
      <vt:lpstr>Calibri</vt:lpstr>
      <vt:lpstr>Calibri Light</vt:lpstr>
      <vt:lpstr>Office Theme</vt:lpstr>
      <vt:lpstr>Regional Collapse</vt:lpstr>
      <vt:lpstr>PowerPoint Presentation</vt:lpstr>
      <vt:lpstr>PowerPoint Presentation</vt:lpstr>
      <vt:lpstr>PowerPoint Presentation</vt:lpstr>
      <vt:lpstr>Fisheries Collapse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 home messages: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Regional Collapse</dc:title>
  <dc:creator>gudge16</dc:creator>
  <cp:lastModifiedBy>gudge16</cp:lastModifiedBy>
  <cp:revision>17</cp:revision>
  <dcterms:created xsi:type="dcterms:W3CDTF">2014-08-08T15:28:06Z</dcterms:created>
  <dcterms:modified xsi:type="dcterms:W3CDTF">2014-08-08T18:23:10Z</dcterms:modified>
</cp:coreProperties>
</file>